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  <p:sldId id="266" r:id="rId9"/>
    <p:sldId id="265" r:id="rId10"/>
    <p:sldId id="264" r:id="rId11"/>
    <p:sldId id="263" r:id="rId12"/>
    <p:sldId id="267" r:id="rId13"/>
    <p:sldId id="269" r:id="rId14"/>
    <p:sldId id="270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772816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Arial" pitchFamily="34" charset="0"/>
                <a:cs typeface="Arial" pitchFamily="34" charset="0"/>
              </a:rPr>
              <a:t>Реализация основных направлений  «Дорожной карты» по повышению качества образования  во </a:t>
            </a:r>
            <a:r>
              <a:rPr lang="en-US" sz="3600" b="1" dirty="0">
                <a:latin typeface="Arial" pitchFamily="34" charset="0"/>
                <a:cs typeface="Arial" pitchFamily="34" charset="0"/>
              </a:rPr>
              <a:t>II</a:t>
            </a:r>
            <a:r>
              <a:rPr lang="ru-RU" sz="3600" b="1" dirty="0">
                <a:latin typeface="Arial" pitchFamily="34" charset="0"/>
                <a:cs typeface="Arial" pitchFamily="34" charset="0"/>
              </a:rPr>
              <a:t> полугодии 2016-2017 учебного года в МБОУ АСОШ №3 им. Г. С. Боровикова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9224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60648"/>
            <a:ext cx="9114687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itchFamily="34" charset="0"/>
                <a:ea typeface="Times New Roman"/>
                <a:cs typeface="Arial" pitchFamily="34" charset="0"/>
              </a:rPr>
              <a:t>На 1. 09. 2016 года в школе обучалось  399 учащихся (на 27.01.2017 г.- 400 учащихся) в 17 классах-комплектах. По ступеням образования картина была  такова: </a:t>
            </a:r>
            <a:endParaRPr lang="ru-RU" sz="3200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>
                <a:latin typeface="Arial" pitchFamily="34" charset="0"/>
                <a:ea typeface="Times New Roman"/>
                <a:cs typeface="Arial" pitchFamily="34" charset="0"/>
              </a:rPr>
              <a:t>начальная </a:t>
            </a:r>
            <a:r>
              <a:rPr lang="ru-RU" sz="3200" dirty="0">
                <a:latin typeface="Arial" pitchFamily="34" charset="0"/>
                <a:ea typeface="Times New Roman"/>
                <a:cs typeface="Arial" pitchFamily="34" charset="0"/>
              </a:rPr>
              <a:t>школа – 5 классов – 139 учащихся; </a:t>
            </a:r>
            <a:endParaRPr lang="ru-RU" sz="3200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>
                <a:latin typeface="Arial" pitchFamily="34" charset="0"/>
                <a:ea typeface="Times New Roman"/>
                <a:cs typeface="Arial" pitchFamily="34" charset="0"/>
              </a:rPr>
              <a:t>основная </a:t>
            </a:r>
            <a:r>
              <a:rPr lang="ru-RU" sz="3200" dirty="0">
                <a:latin typeface="Arial" pitchFamily="34" charset="0"/>
                <a:ea typeface="Times New Roman"/>
                <a:cs typeface="Arial" pitchFamily="34" charset="0"/>
              </a:rPr>
              <a:t>школа – 10 классов –228 </a:t>
            </a:r>
            <a:r>
              <a:rPr lang="ru-RU" sz="3200" dirty="0" smtClean="0">
                <a:latin typeface="Arial" pitchFamily="34" charset="0"/>
                <a:ea typeface="Times New Roman"/>
                <a:cs typeface="Arial" pitchFamily="34" charset="0"/>
              </a:rPr>
              <a:t>учащихся,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>
                <a:latin typeface="Arial" pitchFamily="34" charset="0"/>
                <a:ea typeface="Times New Roman"/>
                <a:cs typeface="Arial" pitchFamily="34" charset="0"/>
              </a:rPr>
              <a:t>старшая </a:t>
            </a:r>
            <a:r>
              <a:rPr lang="ru-RU" sz="3200" dirty="0">
                <a:latin typeface="Arial" pitchFamily="34" charset="0"/>
                <a:ea typeface="Times New Roman"/>
                <a:cs typeface="Arial" pitchFamily="34" charset="0"/>
              </a:rPr>
              <a:t>школа – 2 класса – 30 </a:t>
            </a:r>
            <a:r>
              <a:rPr lang="ru-RU" sz="3200" dirty="0" smtClean="0">
                <a:latin typeface="Arial" pitchFamily="34" charset="0"/>
                <a:ea typeface="Times New Roman"/>
                <a:cs typeface="Arial" pitchFamily="34" charset="0"/>
              </a:rPr>
              <a:t>учащихся,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3200" dirty="0">
                <a:latin typeface="Arial" pitchFamily="34" charset="0"/>
                <a:ea typeface="Times New Roman"/>
                <a:cs typeface="Arial" pitchFamily="34" charset="0"/>
              </a:rPr>
              <a:t>9-ых классах   введено </a:t>
            </a:r>
            <a:r>
              <a:rPr lang="ru-RU" sz="3200" dirty="0" err="1">
                <a:latin typeface="Arial" pitchFamily="34" charset="0"/>
                <a:ea typeface="Times New Roman"/>
                <a:cs typeface="Arial" pitchFamily="34" charset="0"/>
              </a:rPr>
              <a:t>предпрофильное</a:t>
            </a:r>
            <a:r>
              <a:rPr lang="ru-RU" sz="3200" dirty="0">
                <a:latin typeface="Arial" pitchFamily="34" charset="0"/>
                <a:ea typeface="Times New Roman"/>
                <a:cs typeface="Arial" pitchFamily="34" charset="0"/>
              </a:rPr>
              <a:t> обучение, </a:t>
            </a:r>
            <a:endParaRPr lang="en-US" sz="3200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3200" dirty="0">
                <a:latin typeface="Arial" pitchFamily="34" charset="0"/>
                <a:ea typeface="Times New Roman"/>
                <a:cs typeface="Arial" pitchFamily="34" charset="0"/>
              </a:rPr>
              <a:t>10- 11-ых классах- химико-биологический профиль.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3839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Выполнение Учебного плана МБОУ Алексеевской СОШ №3 им. Г. С. Боровикова осуществляется педагогическим коллективом, в котором работают 37  педагогов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23648501"/>
              </p:ext>
            </p:extLst>
          </p:nvPr>
        </p:nvGraphicFramePr>
        <p:xfrm>
          <a:off x="107504" y="1124744"/>
          <a:ext cx="8928993" cy="189280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976020"/>
                <a:gridCol w="2976020"/>
                <a:gridCol w="2976953"/>
              </a:tblGrid>
              <a:tr h="6000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Высшее образование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 - специальное образование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Руководители школы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3-100%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ступень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4-75%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1-25% (обучается заочно)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ступень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28-80%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1-3,57%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ступень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 из 28- 100%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07504" y="3140609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/>
                <a:ea typeface="Times New Roman"/>
              </a:rPr>
              <a:t>Характеристика учителей по образованию и категориям (на 01.01.2017 г.)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12703270"/>
              </p:ext>
            </p:extLst>
          </p:nvPr>
        </p:nvGraphicFramePr>
        <p:xfrm>
          <a:off x="107504" y="3789040"/>
          <a:ext cx="8928992" cy="266429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57214"/>
                <a:gridCol w="5171778"/>
              </a:tblGrid>
              <a:tr h="444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Характеристика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учителей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Первая категория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Высшая категория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 (2 совместителя)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Без категории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8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Имеют квалификационную категорию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 (54%)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64076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37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b="1" dirty="0">
                <a:latin typeface="Times New Roman"/>
                <a:ea typeface="Times New Roman"/>
              </a:rPr>
              <a:t>Статистика по школе за 3 последних года: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29157534"/>
              </p:ext>
            </p:extLst>
          </p:nvPr>
        </p:nvGraphicFramePr>
        <p:xfrm>
          <a:off x="1" y="476672"/>
          <a:ext cx="9143998" cy="638132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494505"/>
                <a:gridCol w="1549831"/>
                <a:gridCol w="1549831"/>
                <a:gridCol w="1549831"/>
              </a:tblGrid>
              <a:tr h="3315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Параметры статистики по школе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2013-2014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2014-2015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2015-2016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598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Количество учеников, обуч. на конец учебного года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1.1. В основной школе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1.2. В средней школе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217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598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 В</a:t>
                      </a:r>
                      <a:r>
                        <a:rPr lang="ru-RU" sz="18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ыбытие</a:t>
                      </a: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(в течение года)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2.1. Из основной школы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2.2. Из средней школы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31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 Кол-во учеников, прибывших в школу в течение года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46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 Не получили аттестата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4.1. Об основном образовании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4.2. О среднем образовании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2977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83993695"/>
              </p:ext>
            </p:extLst>
          </p:nvPr>
        </p:nvGraphicFramePr>
        <p:xfrm>
          <a:off x="0" y="0"/>
          <a:ext cx="9144001" cy="68580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494505"/>
                <a:gridCol w="1549832"/>
                <a:gridCol w="1549832"/>
                <a:gridCol w="1549832"/>
              </a:tblGrid>
              <a:tr h="16936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 Кол-во учеников, оставленных на повторный год обучения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5.1. В основной школе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5.2. В средней школе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34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6. Кол-во учеников, окончивших школу с аттестатом особого образца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основной школе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средней школе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34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7. Кол-во учеников, поступивших в ссузы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Основной школы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Средней школы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745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8. Кол-во учеников, не работающих и не учащихся по окончании школы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72276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44154292"/>
              </p:ext>
            </p:extLst>
          </p:nvPr>
        </p:nvGraphicFramePr>
        <p:xfrm>
          <a:off x="0" y="0"/>
          <a:ext cx="9144001" cy="713270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494505"/>
                <a:gridCol w="1549832"/>
                <a:gridCol w="1549832"/>
                <a:gridCol w="1549832"/>
              </a:tblGrid>
              <a:tr h="15733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9. Кол-во учеников, поступивших в (Алексеевский аграрный колледж), ПТУ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9.1. Основной школы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9.2. Средней школы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4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10. Успеваемость и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качество знаний по школе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100 %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59 %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58%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57%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6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 Поступили в вузы (чел.)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 ( 7 уч-ся на бюджетной основе (47%)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5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12.Победители и призёры предметных олимпиад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12.1. муниципального уровня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12.2. республиканского уровня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12.3.Всероссийские  и Международные предметные олимпиады: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“Кенгуру”, “Олимпус”, “КИТ”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 (9 </a:t>
                      </a:r>
                      <a:r>
                        <a:rPr lang="ru-RU" sz="18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абс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побед.)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призёр (история)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 (9 абс. побед.)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 (16 </a:t>
                      </a:r>
                      <a:r>
                        <a:rPr lang="ru-RU" sz="18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абс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побед.)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призёра (биология,  тат. язык)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 участников (20 победителей)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84" marR="22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5118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Результаты итоговой аттестации учащихся 9-ых классов МБОУ АСОШ №3 им. Г. С. Боровикова за последние 3 года </a:t>
            </a:r>
            <a:r>
              <a:rPr lang="ru-RU" sz="2000" b="1" dirty="0">
                <a:latin typeface="Times New Roman"/>
                <a:ea typeface="Times New Roman"/>
              </a:rPr>
              <a:t>(ОГЭ) 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03342461"/>
              </p:ext>
            </p:extLst>
          </p:nvPr>
        </p:nvGraphicFramePr>
        <p:xfrm>
          <a:off x="107503" y="908720"/>
          <a:ext cx="8928993" cy="17526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560461"/>
                <a:gridCol w="2583536"/>
                <a:gridCol w="278499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Учебный год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Допущено к экзаменам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Получили аттестаты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2012-2013 уч. год      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2013-2014 уч. год      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2014-2015 уч. год      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07504" y="2828836"/>
            <a:ext cx="8928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Результаты итоговой аттестации учащихся 11 класса МБОУ АСОШ №3 им. Г. С. Боровикова за последние 3 года (ЕГЭ)</a:t>
            </a:r>
            <a:endParaRPr lang="ru-RU" sz="20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0783560"/>
              </p:ext>
            </p:extLst>
          </p:nvPr>
        </p:nvGraphicFramePr>
        <p:xfrm>
          <a:off x="107504" y="3717032"/>
          <a:ext cx="8928992" cy="17526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560461"/>
                <a:gridCol w="2583536"/>
                <a:gridCol w="278499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Учебный год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Допущено к экзаменам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Получили аттестаты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2012-2013 уч. год      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2013-2014 уч. год      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2014-2015 уч. год      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2048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079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/>
                <a:ea typeface="Times New Roman"/>
              </a:rPr>
              <a:t>Результаты ОГЭ за последние 3 года: 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93721945"/>
              </p:ext>
            </p:extLst>
          </p:nvPr>
        </p:nvGraphicFramePr>
        <p:xfrm>
          <a:off x="179512" y="399408"/>
          <a:ext cx="8784979" cy="6355356"/>
        </p:xfrm>
        <a:graphic>
          <a:graphicData uri="http://schemas.openxmlformats.org/drawingml/2006/table">
            <a:tbl>
              <a:tblPr firstRow="1" firstCol="1" bandRow="1"/>
              <a:tblGrid>
                <a:gridCol w="1727251"/>
                <a:gridCol w="588144"/>
                <a:gridCol w="588144"/>
                <a:gridCol w="588144"/>
                <a:gridCol w="588144"/>
                <a:gridCol w="588144"/>
                <a:gridCol w="588144"/>
                <a:gridCol w="588144"/>
                <a:gridCol w="588144"/>
                <a:gridCol w="588144"/>
                <a:gridCol w="588144"/>
                <a:gridCol w="588144"/>
                <a:gridCol w="588144"/>
              </a:tblGrid>
              <a:tr h="106018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баллов по школе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баллов по району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баллов по РТ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16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4,19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3,85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4,09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3,72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3,61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4,3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4,04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3,8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3,5</a:t>
                      </a:r>
                      <a:endParaRPr lang="ru-RU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3,4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3,87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3,68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3,5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3,8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3,53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4,14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2,96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3,2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3,68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4,33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4,44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4,44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2,94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3,81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Информатика и ИКТ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2,83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5370" marR="65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57391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9304"/>
            <a:ext cx="9144000" cy="390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Результаты ЕГЭ за последние 3 года: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62569264"/>
              </p:ext>
            </p:extLst>
          </p:nvPr>
        </p:nvGraphicFramePr>
        <p:xfrm>
          <a:off x="-2" y="399990"/>
          <a:ext cx="9143999" cy="6659841"/>
        </p:xfrm>
        <a:graphic>
          <a:graphicData uri="http://schemas.openxmlformats.org/drawingml/2006/table">
            <a:tbl>
              <a:tblPr firstRow="1" firstCol="1" bandRow="1"/>
              <a:tblGrid>
                <a:gridCol w="1699737"/>
                <a:gridCol w="578776"/>
                <a:gridCol w="578776"/>
                <a:gridCol w="628671"/>
                <a:gridCol w="628671"/>
                <a:gridCol w="628671"/>
                <a:gridCol w="628671"/>
                <a:gridCol w="628671"/>
                <a:gridCol w="628671"/>
                <a:gridCol w="628671"/>
                <a:gridCol w="628671"/>
                <a:gridCol w="628671"/>
                <a:gridCol w="628671"/>
              </a:tblGrid>
              <a:tr h="69946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Количество баллов по школе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Количество баллов по району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Количество баллов по РТ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9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58,33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60, 91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67,87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60, 88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65,99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69,87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65,8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69,42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73,8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(баз.)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37,1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4,47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41,1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4,12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4,36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48,6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4,03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4,33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Математика (проф.)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28,75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41,25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41,55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50,31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52,8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71,5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66,8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52, 5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51,5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49,04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58,8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58,88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58,76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50, 8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55,8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52,8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58,59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Информатика и ИКТ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50,9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54,5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60,7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59,77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63, 96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56,5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63,6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62, 5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64,45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58,7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49,9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64,11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60,25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33,5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42,2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50,91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52,86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47,7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53,76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43, 9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53,8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51,31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50,1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53,36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53,75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85,5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73,31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55,5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58,3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52,8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52,01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55,9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55,89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57,25</a:t>
                      </a:r>
                    </a:p>
                  </a:txBody>
                  <a:tcPr marL="42170" marR="42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29658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6363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/>
                <a:ea typeface="Times New Roman"/>
              </a:rPr>
              <a:t>Список педагогов, подготовивших выпускников 11  классов с результатами 80 и выше баллов за последние 3 года (2014-2016 гг.)</a:t>
            </a:r>
            <a:r>
              <a:rPr lang="ru-RU" b="1" dirty="0">
                <a:latin typeface="Times New Roman"/>
                <a:ea typeface="Calibri"/>
              </a:rPr>
              <a:t>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35733687"/>
              </p:ext>
            </p:extLst>
          </p:nvPr>
        </p:nvGraphicFramePr>
        <p:xfrm>
          <a:off x="0" y="628287"/>
          <a:ext cx="9143999" cy="6220649"/>
        </p:xfrm>
        <a:graphic>
          <a:graphicData uri="http://schemas.openxmlformats.org/drawingml/2006/table">
            <a:tbl>
              <a:tblPr firstRow="1" firstCol="1" bandRow="1"/>
              <a:tblGrid>
                <a:gridCol w="1938782"/>
                <a:gridCol w="1938782"/>
                <a:gridCol w="1229853"/>
                <a:gridCol w="1435873"/>
                <a:gridCol w="1435873"/>
                <a:gridCol w="1164836"/>
              </a:tblGrid>
              <a:tr h="688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Ф. И. О. выпускника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Ф.И.О. преподавателя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Кв. категория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36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Высш. кв. к.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Высш. кв. к.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367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Высш. кв. к.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Высш. кв. к.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Высш. кв. к.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367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Высш. кв. к.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Высш. кв. к.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6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Высш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кв. к.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1" marR="59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97195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21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/>
                <a:ea typeface="Times New Roman"/>
              </a:rPr>
              <a:t>Цели и задачи, которые  были поставлены перед отдельными педагогами и перед </a:t>
            </a:r>
            <a:r>
              <a:rPr lang="ru-RU" b="1" dirty="0" err="1">
                <a:latin typeface="Times New Roman"/>
                <a:ea typeface="Times New Roman"/>
              </a:rPr>
              <a:t>педколлективом</a:t>
            </a:r>
            <a:r>
              <a:rPr lang="ru-RU" b="1" dirty="0">
                <a:latin typeface="Times New Roman"/>
                <a:ea typeface="Times New Roman"/>
              </a:rPr>
              <a:t>, пути их решения: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95843"/>
            <a:ext cx="9144000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свести воедино деятельность участников образовательного процесса, направленную на подготовку к такому серьезному для всех испытанию, как государственная (итоговая) аттестация; последовательно работать над повышением качества образования обучающихся школы; 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продумать социально-психологическое сопровождение ребенка; сделать все для создания у родителей положительной мотивации в качестве участников образовательного процесса; 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выстроить и скоординировать такую систему взаимодействия семьи и школы, в которой каждый участник образовательного процесса чувствовал бы себя защищенным;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учителям:  математики, </a:t>
            </a:r>
            <a:r>
              <a:rPr lang="ru-RU" sz="2000" dirty="0" err="1">
                <a:latin typeface="Times New Roman"/>
                <a:ea typeface="Times New Roman"/>
                <a:cs typeface="Times New Roman"/>
              </a:rPr>
              <a:t>Миннихановой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 Н. А.; обществознания, истории </a:t>
            </a:r>
            <a:r>
              <a:rPr lang="ru-RU" sz="2000" dirty="0" err="1">
                <a:latin typeface="Times New Roman"/>
                <a:ea typeface="Times New Roman"/>
                <a:cs typeface="Times New Roman"/>
              </a:rPr>
              <a:t>Боровковой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 М. В. и Боровиковой О. Н.;  географии, </a:t>
            </a:r>
            <a:r>
              <a:rPr lang="ru-RU" sz="2000" dirty="0" err="1">
                <a:latin typeface="Times New Roman"/>
                <a:ea typeface="Times New Roman"/>
                <a:cs typeface="Times New Roman"/>
              </a:rPr>
              <a:t>Валиуллиной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 Г. Ф., английского языка, </a:t>
            </a:r>
            <a:r>
              <a:rPr lang="ru-RU" sz="2000" dirty="0" err="1">
                <a:latin typeface="Times New Roman"/>
                <a:ea typeface="Times New Roman"/>
                <a:cs typeface="Times New Roman"/>
              </a:rPr>
              <a:t>Валиуллину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 Р. Р.  Физики, Матвееву Н. В. продолжить совершенствовать своё профессиональное мастерство через курсы усовершенствования в ИРО РТ, КФ (П) У,  тесно сотрудничать с РМО учителей-предметников района, совершенствовать методику преподавания предмета.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9970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645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/>
                <a:ea typeface="Times New Roman"/>
              </a:rPr>
              <a:t>С целью  повышения качества образования  в школе в 2016-2017 учебном году была разработана «</a:t>
            </a:r>
            <a:r>
              <a:rPr lang="ru-RU" sz="2000" b="1" dirty="0">
                <a:latin typeface="Times New Roman"/>
                <a:ea typeface="Calibri"/>
              </a:rPr>
              <a:t>Дорожная карта по повышению качества  образования в МБОУ АСОШ №3 им. Г. С. Боровикова», определены </a:t>
            </a:r>
            <a:r>
              <a:rPr lang="ru-RU" sz="2000" b="1" dirty="0">
                <a:latin typeface="Times New Roman"/>
                <a:ea typeface="Times New Roman"/>
              </a:rPr>
              <a:t>задачи для педагогов школы: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8217" y="1340768"/>
            <a:ext cx="8856984" cy="4653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создание условий для удовлетворения потребностей учащихся  в  получении качественных знаний;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организация планомерной работы по подготовке к итоговой аттестации выпускников;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формирование стойкой мотивации к обучению;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организационно-методическое обеспечение учителей, учащихся и родителей своевременной информацией по подготовке к итоговой аттестации;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повышение качества подготовки к предметным олимпиадам;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r>
              <a:rPr lang="ru-RU" sz="2400" dirty="0">
                <a:latin typeface="Times New Roman"/>
                <a:ea typeface="Times New Roman"/>
              </a:rPr>
              <a:t> создание системы целенаправленного выявления, отбора и  развития одаренных детей.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4118290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536"/>
            <a:ext cx="9144000" cy="1339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/>
                <a:ea typeface="Times New Roman"/>
                <a:cs typeface="Times New Roman"/>
              </a:rPr>
              <a:t>Работа </a:t>
            </a:r>
            <a:r>
              <a:rPr lang="ru-RU" sz="2400" b="1" dirty="0" err="1">
                <a:latin typeface="Times New Roman"/>
                <a:ea typeface="Times New Roman"/>
                <a:cs typeface="Times New Roman"/>
              </a:rPr>
              <a:t>педколлектива</a:t>
            </a:r>
            <a:r>
              <a:rPr lang="ru-RU" sz="2400" b="1" dirty="0">
                <a:latin typeface="Times New Roman"/>
                <a:ea typeface="Times New Roman"/>
                <a:cs typeface="Times New Roman"/>
              </a:rPr>
              <a:t> по основным направлениям Дорожной карты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по повышению качества образования в МБОУ АСОШ №3 им. Г. С. Боровикова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0787" y="1557149"/>
            <a:ext cx="9002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Раздел 1</a:t>
            </a: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ормативное и ресурсное обеспечение»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0785" y="2018814"/>
            <a:ext cx="90024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Раздел 2</a:t>
            </a: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Работа с учителями школы по повышению качества образования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500" y="2848003"/>
            <a:ext cx="88937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/>
                <a:ea typeface="Calibri"/>
              </a:rPr>
              <a:t>Раздел </a:t>
            </a:r>
            <a:r>
              <a:rPr lang="ru-RU" sz="2400" b="1" dirty="0">
                <a:latin typeface="Times New Roman"/>
                <a:ea typeface="Calibri"/>
              </a:rPr>
              <a:t>3.</a:t>
            </a:r>
            <a:r>
              <a:rPr lang="ru-RU" sz="2400" dirty="0">
                <a:latin typeface="Times New Roman"/>
                <a:ea typeface="Calibri"/>
              </a:rPr>
              <a:t> «Аналитическая деятельность. Мониторинг» 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500" y="3341602"/>
            <a:ext cx="88929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ea typeface="Calibri"/>
                <a:cs typeface="Times New Roman" pitchFamily="18" charset="0"/>
              </a:rPr>
              <a:t>Раздел 4.</a:t>
            </a: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 Работа с учащимися 9-х, 11-го классов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823762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b="1" dirty="0">
                <a:latin typeface="Times New Roman"/>
                <a:ea typeface="Calibri"/>
              </a:rPr>
              <a:t>Раздел </a:t>
            </a:r>
            <a:r>
              <a:rPr lang="ru-RU" sz="2400" b="1" dirty="0" smtClean="0">
                <a:latin typeface="Times New Roman"/>
                <a:ea typeface="Calibri"/>
              </a:rPr>
              <a:t>5. </a:t>
            </a:r>
            <a:r>
              <a:rPr lang="ru-RU" sz="2400" dirty="0">
                <a:latin typeface="Times New Roman"/>
                <a:ea typeface="Calibri"/>
              </a:rPr>
              <a:t>Работа с одарёнными учащимися 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844174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908720"/>
            <a:ext cx="9144000" cy="5175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Анализ результатов административных тестирований в формате   ЕГЭ, проведённых в 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январе, 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показал, 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что все учащиеся 11 класса преодолевают порог по русскому языку и математике базового и профильного уровня, а также по предметам  по выбору учащихся. Наметились </a:t>
            </a:r>
            <a:r>
              <a:rPr lang="ru-RU" sz="2000" dirty="0" err="1">
                <a:latin typeface="Times New Roman" pitchFamily="18" charset="0"/>
                <a:ea typeface="Calibri"/>
                <a:cs typeface="Times New Roman" pitchFamily="18" charset="0"/>
              </a:rPr>
              <a:t>высокобалльники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 по русскому языку-2 , по английскому языку-2 учащихся. Есть «группа риска»: по русскому языку-1 ученик, по математике (базовый уровень)-2 уч-ся; профильный уровень-1 уч-ся.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Анализ результатов административных тестирований в формате   ОГЭ, проведённых в январе 2017 года, показал, что из 49  учащиеся 9- </a:t>
            </a:r>
            <a:r>
              <a:rPr lang="ru-RU" sz="2000" dirty="0" err="1">
                <a:latin typeface="Times New Roman" pitchFamily="18" charset="0"/>
                <a:ea typeface="Calibri"/>
                <a:cs typeface="Times New Roman" pitchFamily="18" charset="0"/>
              </a:rPr>
              <a:t>ых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  классов  не преодолевают порог по русскому языку-4 ученика 9 Б класса (18 %); по   математике-30 уч-ся ( 61%); по информатике из 20 сдающих  8 уч-ся (40%); по обществознанию 4 уч-ся из 14  (29 %); по физике-3 человека; по географии- 8 (40%) уч-ся из  20; по химии не проходит 1 уч-ся из 6 (16%); по биологии  4 (21 %) уч-ся из 19 выбравших этот предмет. </a:t>
            </a:r>
            <a:endParaRPr lang="ru-RU" sz="20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Состояние подготовки к ОГЭ и ЕГЭ</a:t>
            </a:r>
          </a:p>
        </p:txBody>
      </p:sp>
    </p:spTree>
    <p:extLst>
      <p:ext uri="{BB962C8B-B14F-4D97-AF65-F5344CB8AC3E}">
        <p14:creationId xmlns="" xmlns:p14="http://schemas.microsoft.com/office/powerpoint/2010/main" val="2568481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Результативность участия в муниципальном этапе Всероссийской олимпиады школьников в 2016-2017 учебном году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29375" y="980728"/>
            <a:ext cx="9144000" cy="480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2542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itchFamily="18" charset="0"/>
                <a:ea typeface="Times New Roman"/>
                <a:cs typeface="Times New Roman" pitchFamily="18" charset="0"/>
              </a:rPr>
              <a:t>В районных олимпиадах в этом году  приняли участие 52 учащихся; количество призовых мест-19. Количество призовых мест в % от учащихся, принявших участие в муниципальном этапе предметных олимпиад - 36,5 %.  6 призовых мест у учителя татарского языка и литературы </a:t>
            </a:r>
            <a:r>
              <a:rPr lang="ru-RU" sz="2000" dirty="0" err="1">
                <a:latin typeface="Times New Roman" pitchFamily="18" charset="0"/>
                <a:ea typeface="Times New Roman"/>
                <a:cs typeface="Times New Roman" pitchFamily="18" charset="0"/>
              </a:rPr>
              <a:t>Кутуевой</a:t>
            </a:r>
            <a:r>
              <a:rPr lang="ru-RU" sz="2000" dirty="0">
                <a:latin typeface="Times New Roman" pitchFamily="18" charset="0"/>
                <a:ea typeface="Times New Roman"/>
                <a:cs typeface="Times New Roman" pitchFamily="18" charset="0"/>
              </a:rPr>
              <a:t> Р.М., из них 5 абсолютных победителей и 1 призёр; 3 абсолютных победителя у учителя татарского языка и литературы Барановой Н. А.  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fontAlgn="t">
              <a:lnSpc>
                <a:spcPct val="115000"/>
              </a:lnSpc>
              <a:spcBef>
                <a:spcPts val="135"/>
              </a:spcBef>
              <a:spcAft>
                <a:spcPts val="135"/>
              </a:spcAft>
            </a:pP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К республиканскому этапу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Всероссийской олимпиады школьников в 2017 учебном году готовятся 3 ученицы школы: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fontAlgn="t">
              <a:lnSpc>
                <a:spcPct val="115000"/>
              </a:lnSpc>
              <a:spcBef>
                <a:spcPts val="135"/>
              </a:spcBef>
              <a:spcAft>
                <a:spcPts val="135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1. 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_____________, </a:t>
            </a:r>
            <a:r>
              <a:rPr lang="ru-RU" sz="2000" dirty="0">
                <a:latin typeface="Times New Roman" pitchFamily="18" charset="0"/>
                <a:ea typeface="Times New Roman"/>
                <a:cs typeface="Times New Roman" pitchFamily="18" charset="0"/>
              </a:rPr>
              <a:t>татарский язык,  учитель </a:t>
            </a:r>
            <a:r>
              <a:rPr lang="ru-RU" sz="2000" dirty="0" err="1">
                <a:latin typeface="Times New Roman" pitchFamily="18" charset="0"/>
                <a:ea typeface="Times New Roman"/>
                <a:cs typeface="Times New Roman" pitchFamily="18" charset="0"/>
              </a:rPr>
              <a:t>Кутуева</a:t>
            </a:r>
            <a:r>
              <a:rPr lang="ru-RU" sz="2000" dirty="0">
                <a:latin typeface="Times New Roman" pitchFamily="18" charset="0"/>
                <a:ea typeface="Times New Roman"/>
                <a:cs typeface="Times New Roman" pitchFamily="18" charset="0"/>
              </a:rPr>
              <a:t> Р. М.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fontAlgn="t">
              <a:lnSpc>
                <a:spcPct val="115000"/>
              </a:lnSpc>
              <a:spcBef>
                <a:spcPts val="135"/>
              </a:spcBef>
              <a:spcAft>
                <a:spcPts val="135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2. 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_________________, </a:t>
            </a:r>
            <a:r>
              <a:rPr lang="ru-RU" sz="2000" dirty="0">
                <a:latin typeface="Times New Roman" pitchFamily="18" charset="0"/>
                <a:ea typeface="Times New Roman"/>
                <a:cs typeface="Times New Roman" pitchFamily="18" charset="0"/>
              </a:rPr>
              <a:t>татарский язык,  учитель Баранова Н. А.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fontAlgn="t">
              <a:lnSpc>
                <a:spcPct val="115000"/>
              </a:lnSpc>
              <a:spcBef>
                <a:spcPts val="135"/>
              </a:spcBef>
              <a:spcAft>
                <a:spcPts val="135"/>
              </a:spcAft>
            </a:pP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3</a:t>
            </a:r>
            <a:r>
              <a:rPr lang="ru-RU" sz="2000" dirty="0"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_________________, </a:t>
            </a:r>
            <a:r>
              <a:rPr lang="ru-RU" sz="2000" dirty="0">
                <a:latin typeface="Times New Roman" pitchFamily="18" charset="0"/>
                <a:ea typeface="Times New Roman"/>
                <a:cs typeface="Times New Roman" pitchFamily="18" charset="0"/>
              </a:rPr>
              <a:t>биология, учитель </a:t>
            </a:r>
            <a:r>
              <a:rPr lang="ru-RU" sz="2000" dirty="0" err="1">
                <a:latin typeface="Times New Roman" pitchFamily="18" charset="0"/>
                <a:ea typeface="Times New Roman"/>
                <a:cs typeface="Times New Roman" pitchFamily="18" charset="0"/>
              </a:rPr>
              <a:t>Байкова</a:t>
            </a:r>
            <a:r>
              <a:rPr lang="ru-RU" sz="2000" dirty="0">
                <a:latin typeface="Times New Roman" pitchFamily="18" charset="0"/>
                <a:ea typeface="Times New Roman"/>
                <a:cs typeface="Times New Roman" pitchFamily="18" charset="0"/>
              </a:rPr>
              <a:t> Л. А.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fontAlgn="t">
              <a:lnSpc>
                <a:spcPct val="115000"/>
              </a:lnSpc>
              <a:spcBef>
                <a:spcPts val="135"/>
              </a:spcBef>
              <a:spcAft>
                <a:spcPts val="135"/>
              </a:spcAft>
            </a:pPr>
            <a:r>
              <a:rPr lang="ru-RU" sz="2000" dirty="0">
                <a:latin typeface="Times New Roman" pitchFamily="18" charset="0"/>
                <a:ea typeface="Times New Roman"/>
                <a:cs typeface="Times New Roman" pitchFamily="18" charset="0"/>
              </a:rPr>
              <a:t> Учителями  составлен индивидуальный образовательный маршрут, ведётся   целенаправленная подготовка.</a:t>
            </a:r>
            <a:endParaRPr lang="ru-RU" sz="20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811496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69</TotalTime>
  <Words>1501</Words>
  <Application>Microsoft Office PowerPoint</Application>
  <PresentationFormat>Экран (4:3)</PresentationFormat>
  <Paragraphs>564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Состояние подготовки к ОГЭ и ЕГЭ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SET</dc:creator>
  <cp:lastModifiedBy>adm</cp:lastModifiedBy>
  <cp:revision>10</cp:revision>
  <dcterms:created xsi:type="dcterms:W3CDTF">2017-01-26T19:10:24Z</dcterms:created>
  <dcterms:modified xsi:type="dcterms:W3CDTF">2017-02-02T06:10:54Z</dcterms:modified>
</cp:coreProperties>
</file>